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81813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 varScale="1">
        <p:scale>
          <a:sx n="81" d="100"/>
          <a:sy n="81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fld id="{6FEA8B0F-AEB1-4E54-9DDA-E6EEFB3074CE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fld id="{F8C14B27-88DA-4AF6-ABA3-E631456FD3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r>
              <a:rPr lang="en-GB" smtClean="0">
                <a:latin typeface="Times New Roman" pitchFamily="18" charset="0"/>
                <a:cs typeface="Lucida Sans Unicode" pitchFamily="34" charset="0"/>
              </a:rPr>
              <a:t>UO Overhead  </a:t>
            </a:r>
            <a:fld id="{E2347A57-8F84-45FC-BD54-A31E827913A5}" type="slidenum">
              <a:rPr lang="en-GB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2</a:t>
            </a:fld>
            <a:endParaRPr lang="en-GB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5123" name="Text Box 1"/>
          <p:cNvSpPr txBox="1">
            <a:spLocks noChangeArrowheads="1"/>
          </p:cNvSpPr>
          <p:nvPr/>
        </p:nvSpPr>
        <p:spPr bwMode="auto">
          <a:xfrm>
            <a:off x="1146969" y="697230"/>
            <a:ext cx="4587875" cy="34861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2446" tIns="46223" rIns="92446" bIns="46223" anchor="ctr"/>
          <a:lstStyle/>
          <a:p>
            <a:endParaRPr lang="en-US"/>
          </a:p>
        </p:txBody>
      </p:sp>
      <p:sp>
        <p:nvSpPr>
          <p:cNvPr id="5124" name="Rectangle 2"/>
          <p:cNvSpPr>
            <a:spLocks noChangeArrowheads="1"/>
          </p:cNvSpPr>
          <p:nvPr>
            <p:ph type="body"/>
          </p:nvPr>
        </p:nvSpPr>
        <p:spPr>
          <a:xfrm>
            <a:off x="382323" y="4415790"/>
            <a:ext cx="6187260" cy="4262464"/>
          </a:xfrm>
          <a:noFill/>
          <a:ln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B2BBA-9D98-41CB-9BAF-AF65F50C5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FE4BC-2BC9-4D6B-BC44-A11F6964B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2D845-5930-4A8C-B7B2-BEBC3A3CD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41C6A-576F-4522-BA4A-E10DE5F421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8EC65-B10B-4C4A-87C5-42287A0F3D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BAD91-D95F-4982-AB68-C9232B7B1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B9958-1050-49A2-91EC-BA22BCA8B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165F8-CE49-45E8-95AC-8FEF4A672F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821F1-EABA-4EBC-8955-BE188EB079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55720-CC58-4A37-960D-1CFD1DB6B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8A75A-4184-470B-8BCD-88956BC3CA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" charset="0"/>
                <a:cs typeface="+mn-cs"/>
              </a:defRPr>
            </a:lvl1pPr>
          </a:lstStyle>
          <a:p>
            <a:pPr>
              <a:defRPr/>
            </a:pPr>
            <a:fld id="{A7EE803D-78D4-4AE2-A473-8965358F8B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533400" y="0"/>
            <a:ext cx="8196263" cy="6289675"/>
            <a:chOff x="295" y="43"/>
            <a:chExt cx="5163" cy="3962"/>
          </a:xfrm>
        </p:grpSpPr>
        <p:sp>
          <p:nvSpPr>
            <p:cNvPr id="2066" name="Rectangle 4"/>
            <p:cNvSpPr>
              <a:spLocks noChangeArrowheads="1"/>
            </p:cNvSpPr>
            <p:nvPr/>
          </p:nvSpPr>
          <p:spPr bwMode="auto">
            <a:xfrm>
              <a:off x="295" y="240"/>
              <a:ext cx="5163" cy="3765"/>
            </a:xfrm>
            <a:prstGeom prst="rect">
              <a:avLst/>
            </a:prstGeom>
            <a:noFill/>
            <a:ln w="238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067" name="Rectangle 5"/>
            <p:cNvSpPr>
              <a:spLocks noChangeArrowheads="1"/>
            </p:cNvSpPr>
            <p:nvPr/>
          </p:nvSpPr>
          <p:spPr bwMode="auto">
            <a:xfrm>
              <a:off x="3892" y="43"/>
              <a:ext cx="208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just" eaLnBrk="0" hangingPunct="0"/>
              <a:r>
                <a:rPr lang="en-US" sz="900">
                  <a:solidFill>
                    <a:srgbClr val="000000"/>
                  </a:solidFill>
                  <a:latin typeface="Arial" pitchFamily="34" charset="0"/>
                </a:rPr>
                <a:t>NAME</a:t>
              </a:r>
              <a:endParaRPr lang="en-US">
                <a:latin typeface="Arial" pitchFamily="34" charset="0"/>
              </a:endParaRPr>
            </a:p>
          </p:txBody>
        </p:sp>
        <p:sp>
          <p:nvSpPr>
            <p:cNvPr id="2068" name="Rectangle 6"/>
            <p:cNvSpPr>
              <a:spLocks noChangeArrowheads="1"/>
            </p:cNvSpPr>
            <p:nvPr/>
          </p:nvSpPr>
          <p:spPr bwMode="auto">
            <a:xfrm>
              <a:off x="3892" y="131"/>
              <a:ext cx="192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just" eaLnBrk="0" hangingPunct="0"/>
              <a:r>
                <a:rPr lang="en-US" sz="900">
                  <a:solidFill>
                    <a:srgbClr val="000000"/>
                  </a:solidFill>
                  <a:latin typeface="Arial" pitchFamily="34" charset="0"/>
                </a:rPr>
                <a:t>DATE</a:t>
              </a:r>
              <a:endParaRPr lang="en-US">
                <a:latin typeface="Arial" pitchFamily="34" charset="0"/>
              </a:endParaRPr>
            </a:p>
          </p:txBody>
        </p:sp>
        <p:sp>
          <p:nvSpPr>
            <p:cNvPr id="2069" name="Line 7"/>
            <p:cNvSpPr>
              <a:spLocks noChangeShapeType="1"/>
            </p:cNvSpPr>
            <p:nvPr/>
          </p:nvSpPr>
          <p:spPr bwMode="auto">
            <a:xfrm>
              <a:off x="4118" y="102"/>
              <a:ext cx="134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" name="Line 8"/>
            <p:cNvSpPr>
              <a:spLocks noChangeShapeType="1"/>
            </p:cNvSpPr>
            <p:nvPr/>
          </p:nvSpPr>
          <p:spPr bwMode="auto">
            <a:xfrm>
              <a:off x="4133" y="196"/>
              <a:ext cx="131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1" name="Rectangle 9"/>
            <p:cNvSpPr>
              <a:spLocks noChangeArrowheads="1"/>
            </p:cNvSpPr>
            <p:nvPr/>
          </p:nvSpPr>
          <p:spPr bwMode="auto">
            <a:xfrm>
              <a:off x="324" y="58"/>
              <a:ext cx="1230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just" eaLnBrk="0" hangingPunct="0"/>
              <a:r>
                <a:rPr lang="en-US" sz="1700" b="1">
                  <a:solidFill>
                    <a:srgbClr val="000000"/>
                  </a:solidFill>
                  <a:latin typeface="Arial" pitchFamily="34" charset="0"/>
                </a:rPr>
                <a:t>The Unit Organizer</a:t>
              </a:r>
              <a:endParaRPr lang="en-US">
                <a:latin typeface="Arial" pitchFamily="34" charset="0"/>
              </a:endParaRPr>
            </a:p>
          </p:txBody>
        </p:sp>
        <p:sp>
          <p:nvSpPr>
            <p:cNvPr id="2072" name="Line 10"/>
            <p:cNvSpPr>
              <a:spLocks noChangeShapeType="1"/>
            </p:cNvSpPr>
            <p:nvPr/>
          </p:nvSpPr>
          <p:spPr bwMode="auto">
            <a:xfrm>
              <a:off x="324" y="3553"/>
              <a:ext cx="5112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3" name="Rectangle 11"/>
            <p:cNvSpPr>
              <a:spLocks noChangeArrowheads="1"/>
            </p:cNvSpPr>
            <p:nvPr/>
          </p:nvSpPr>
          <p:spPr bwMode="auto">
            <a:xfrm rot="-5400000">
              <a:off x="289" y="3654"/>
              <a:ext cx="378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800" b="1">
                  <a:solidFill>
                    <a:srgbClr val="000000"/>
                  </a:solidFill>
                  <a:latin typeface="Arial" pitchFamily="34" charset="0"/>
                </a:rPr>
                <a:t>NEW </a:t>
              </a:r>
              <a:endParaRPr lang="en-US">
                <a:latin typeface="Arial" pitchFamily="34" charset="0"/>
              </a:endParaRPr>
            </a:p>
            <a:p>
              <a:pPr algn="ctr" eaLnBrk="0" hangingPunct="0"/>
              <a:r>
                <a:rPr lang="en-US" sz="800" b="1">
                  <a:solidFill>
                    <a:srgbClr val="000000"/>
                  </a:solidFill>
                  <a:latin typeface="Arial" pitchFamily="34" charset="0"/>
                </a:rPr>
                <a:t>UNIT </a:t>
              </a:r>
              <a:endParaRPr lang="en-US">
                <a:latin typeface="Arial" pitchFamily="34" charset="0"/>
              </a:endParaRPr>
            </a:p>
            <a:p>
              <a:pPr algn="ctr" eaLnBrk="0" hangingPunct="0"/>
              <a:r>
                <a:rPr lang="en-US" sz="800" b="1">
                  <a:solidFill>
                    <a:srgbClr val="000000"/>
                  </a:solidFill>
                  <a:latin typeface="Arial" pitchFamily="34" charset="0"/>
                </a:rPr>
                <a:t>SELF-TEST</a:t>
              </a:r>
            </a:p>
            <a:p>
              <a:pPr algn="ctr" eaLnBrk="0" hangingPunct="0"/>
              <a:r>
                <a:rPr lang="en-US" sz="800" b="1">
                  <a:solidFill>
                    <a:srgbClr val="000000"/>
                  </a:solidFill>
                  <a:latin typeface="Arial" pitchFamily="34" charset="0"/>
                </a:rPr>
                <a:t>QUESTIONS</a:t>
              </a:r>
            </a:p>
          </p:txBody>
        </p:sp>
        <p:sp>
          <p:nvSpPr>
            <p:cNvPr id="2074" name="Line 12"/>
            <p:cNvSpPr>
              <a:spLocks noChangeShapeType="1"/>
            </p:cNvSpPr>
            <p:nvPr/>
          </p:nvSpPr>
          <p:spPr bwMode="auto">
            <a:xfrm>
              <a:off x="645" y="3553"/>
              <a:ext cx="1" cy="43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5" name="Rectangle 13"/>
            <p:cNvSpPr>
              <a:spLocks noChangeArrowheads="1"/>
            </p:cNvSpPr>
            <p:nvPr/>
          </p:nvSpPr>
          <p:spPr bwMode="auto">
            <a:xfrm>
              <a:off x="455" y="255"/>
              <a:ext cx="132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just" eaLnBrk="0" hangingPunct="0"/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Unit Vocabulary Map</a:t>
              </a:r>
              <a:endParaRPr lang="en-US">
                <a:latin typeface="Arial" pitchFamily="34" charset="0"/>
              </a:endParaRPr>
            </a:p>
          </p:txBody>
        </p:sp>
        <p:sp>
          <p:nvSpPr>
            <p:cNvPr id="2076" name="Line 14"/>
            <p:cNvSpPr>
              <a:spLocks noChangeShapeType="1"/>
            </p:cNvSpPr>
            <p:nvPr/>
          </p:nvSpPr>
          <p:spPr bwMode="auto">
            <a:xfrm>
              <a:off x="2298" y="298"/>
              <a:ext cx="637" cy="177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7" name="Rectangle 15"/>
            <p:cNvSpPr>
              <a:spLocks noChangeArrowheads="1"/>
            </p:cNvSpPr>
            <p:nvPr/>
          </p:nvSpPr>
          <p:spPr bwMode="auto">
            <a:xfrm>
              <a:off x="1730" y="102"/>
              <a:ext cx="2111" cy="19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n-US" sz="1600" b="1"/>
                <a:t>The Middle East</a:t>
              </a:r>
            </a:p>
          </p:txBody>
        </p:sp>
        <p:sp>
          <p:nvSpPr>
            <p:cNvPr id="2078" name="Rectangle 16"/>
            <p:cNvSpPr>
              <a:spLocks noChangeArrowheads="1"/>
            </p:cNvSpPr>
            <p:nvPr/>
          </p:nvSpPr>
          <p:spPr bwMode="auto">
            <a:xfrm>
              <a:off x="1715" y="87"/>
              <a:ext cx="2141" cy="226"/>
            </a:xfrm>
            <a:prstGeom prst="rect">
              <a:avLst/>
            </a:prstGeom>
            <a:noFill/>
            <a:ln w="460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079" name="Rectangle 17"/>
            <p:cNvSpPr>
              <a:spLocks noChangeArrowheads="1"/>
            </p:cNvSpPr>
            <p:nvPr/>
          </p:nvSpPr>
          <p:spPr bwMode="auto">
            <a:xfrm rot="960000">
              <a:off x="2625" y="345"/>
              <a:ext cx="3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just" eaLnBrk="0" hangingPunct="0"/>
              <a:r>
                <a:rPr lang="en-US" sz="900" b="1">
                  <a:solidFill>
                    <a:srgbClr val="000000"/>
                  </a:solidFill>
                  <a:latin typeface="Arial" pitchFamily="34" charset="0"/>
                </a:rPr>
                <a:t>is about...</a:t>
              </a:r>
              <a:endParaRPr lang="en-US">
                <a:latin typeface="Arial" pitchFamily="34" charset="0"/>
              </a:endParaRPr>
            </a:p>
          </p:txBody>
        </p:sp>
        <p:sp>
          <p:nvSpPr>
            <p:cNvPr id="2080" name="Oval 18"/>
            <p:cNvSpPr>
              <a:spLocks noChangeArrowheads="1"/>
            </p:cNvSpPr>
            <p:nvPr/>
          </p:nvSpPr>
          <p:spPr bwMode="auto">
            <a:xfrm>
              <a:off x="346" y="262"/>
              <a:ext cx="102" cy="102"/>
            </a:xfrm>
            <a:prstGeom prst="ellipse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081" name="Oval 19"/>
            <p:cNvSpPr>
              <a:spLocks noChangeArrowheads="1"/>
            </p:cNvSpPr>
            <p:nvPr/>
          </p:nvSpPr>
          <p:spPr bwMode="auto">
            <a:xfrm>
              <a:off x="346" y="3582"/>
              <a:ext cx="102" cy="102"/>
            </a:xfrm>
            <a:prstGeom prst="ellipse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082" name="Rectangle 20"/>
            <p:cNvSpPr>
              <a:spLocks noChangeArrowheads="1"/>
            </p:cNvSpPr>
            <p:nvPr/>
          </p:nvSpPr>
          <p:spPr bwMode="auto">
            <a:xfrm>
              <a:off x="372" y="270"/>
              <a:ext cx="40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just" eaLnBrk="0" hangingPunct="0"/>
              <a:r>
                <a:rPr lang="en-US" sz="900" b="1">
                  <a:solidFill>
                    <a:srgbClr val="000000"/>
                  </a:solidFill>
                  <a:latin typeface="Arial" pitchFamily="34" charset="0"/>
                </a:rPr>
                <a:t>9</a:t>
              </a:r>
              <a:endParaRPr lang="en-US">
                <a:latin typeface="Arial" pitchFamily="34" charset="0"/>
              </a:endParaRPr>
            </a:p>
          </p:txBody>
        </p:sp>
        <p:sp>
          <p:nvSpPr>
            <p:cNvPr id="2083" name="Rectangle 21"/>
            <p:cNvSpPr>
              <a:spLocks noChangeArrowheads="1"/>
            </p:cNvSpPr>
            <p:nvPr/>
          </p:nvSpPr>
          <p:spPr bwMode="auto">
            <a:xfrm>
              <a:off x="368" y="3598"/>
              <a:ext cx="80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just" eaLnBrk="0" hangingPunct="0"/>
              <a:r>
                <a:rPr lang="en-US" sz="900" b="1">
                  <a:solidFill>
                    <a:srgbClr val="000000"/>
                  </a:solidFill>
                  <a:latin typeface="Arial" pitchFamily="34" charset="0"/>
                </a:rPr>
                <a:t>10</a:t>
              </a:r>
              <a:endParaRPr lang="en-US">
                <a:latin typeface="Arial" pitchFamily="34" charset="0"/>
              </a:endParaRPr>
            </a:p>
          </p:txBody>
        </p:sp>
        <p:sp>
          <p:nvSpPr>
            <p:cNvPr id="2084" name="Oval 23"/>
            <p:cNvSpPr>
              <a:spLocks noChangeArrowheads="1"/>
            </p:cNvSpPr>
            <p:nvPr/>
          </p:nvSpPr>
          <p:spPr bwMode="auto">
            <a:xfrm>
              <a:off x="2215" y="475"/>
              <a:ext cx="1440" cy="864"/>
            </a:xfrm>
            <a:prstGeom prst="ellips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cxnSp>
        <p:nvCxnSpPr>
          <p:cNvPr id="2051" name="Straight Connector 45"/>
          <p:cNvCxnSpPr>
            <a:cxnSpLocks noChangeShapeType="1"/>
          </p:cNvCxnSpPr>
          <p:nvPr/>
        </p:nvCxnSpPr>
        <p:spPr bwMode="auto">
          <a:xfrm flipH="1" flipV="1">
            <a:off x="2209800" y="1524000"/>
            <a:ext cx="1066800" cy="1524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052" name="Straight Connector 51"/>
          <p:cNvCxnSpPr>
            <a:cxnSpLocks noChangeShapeType="1"/>
            <a:stCxn id="2084" idx="4"/>
          </p:cNvCxnSpPr>
          <p:nvPr/>
        </p:nvCxnSpPr>
        <p:spPr bwMode="auto">
          <a:xfrm rot="5400000">
            <a:off x="4343400" y="2438400"/>
            <a:ext cx="762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053" name="Oval 63"/>
          <p:cNvSpPr>
            <a:spLocks noChangeArrowheads="1"/>
          </p:cNvSpPr>
          <p:nvPr/>
        </p:nvSpPr>
        <p:spPr bwMode="auto">
          <a:xfrm>
            <a:off x="2667000" y="2819400"/>
            <a:ext cx="3886200" cy="14478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2054" name="TextBox 30"/>
          <p:cNvSpPr txBox="1">
            <a:spLocks noChangeArrowheads="1"/>
          </p:cNvSpPr>
          <p:nvPr/>
        </p:nvSpPr>
        <p:spPr bwMode="auto">
          <a:xfrm>
            <a:off x="2971800" y="3352800"/>
            <a:ext cx="3352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b="1">
                <a:latin typeface="Times New Roman" pitchFamily="18" charset="0"/>
                <a:cs typeface="Times New Roman" pitchFamily="18" charset="0"/>
              </a:rPr>
              <a:t>Vocabulary</a:t>
            </a:r>
          </a:p>
        </p:txBody>
      </p:sp>
      <p:cxnSp>
        <p:nvCxnSpPr>
          <p:cNvPr id="2055" name="Straight Connector 43"/>
          <p:cNvCxnSpPr>
            <a:cxnSpLocks noChangeShapeType="1"/>
          </p:cNvCxnSpPr>
          <p:nvPr/>
        </p:nvCxnSpPr>
        <p:spPr bwMode="auto">
          <a:xfrm flipV="1">
            <a:off x="5867400" y="1371600"/>
            <a:ext cx="838200" cy="1600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056" name="Straight Connector 45"/>
          <p:cNvCxnSpPr>
            <a:cxnSpLocks noChangeShapeType="1"/>
          </p:cNvCxnSpPr>
          <p:nvPr/>
        </p:nvCxnSpPr>
        <p:spPr bwMode="auto">
          <a:xfrm>
            <a:off x="6248400" y="3962400"/>
            <a:ext cx="457200" cy="1524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2" name="TextBox 31"/>
          <p:cNvSpPr txBox="1"/>
          <p:nvPr/>
        </p:nvSpPr>
        <p:spPr>
          <a:xfrm>
            <a:off x="838200" y="1143000"/>
            <a:ext cx="1371600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800" b="1" dirty="0"/>
              <a:t>Economic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705600" y="990600"/>
            <a:ext cx="1295400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800" b="1" dirty="0"/>
              <a:t>Political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705600" y="3733800"/>
            <a:ext cx="1905000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800" b="1" dirty="0"/>
              <a:t>Social/Cultural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62000" y="3810000"/>
            <a:ext cx="1371600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800" b="1" dirty="0"/>
              <a:t>Geographic</a:t>
            </a:r>
          </a:p>
        </p:txBody>
      </p:sp>
      <p:cxnSp>
        <p:nvCxnSpPr>
          <p:cNvPr id="2061" name="Straight Connector 37"/>
          <p:cNvCxnSpPr>
            <a:cxnSpLocks noChangeShapeType="1"/>
          </p:cNvCxnSpPr>
          <p:nvPr/>
        </p:nvCxnSpPr>
        <p:spPr bwMode="auto">
          <a:xfrm flipH="1">
            <a:off x="2133600" y="4038600"/>
            <a:ext cx="1143000" cy="76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062" name="TextBox 39"/>
          <p:cNvSpPr txBox="1">
            <a:spLocks noChangeArrowheads="1"/>
          </p:cNvSpPr>
          <p:nvPr/>
        </p:nvSpPr>
        <p:spPr bwMode="auto">
          <a:xfrm>
            <a:off x="6477000" y="4114800"/>
            <a:ext cx="2286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Arab	 Muslim</a:t>
            </a:r>
          </a:p>
          <a:p>
            <a:r>
              <a:rPr lang="en-US" sz="1400"/>
              <a:t>Christianity   Monotheism</a:t>
            </a:r>
          </a:p>
          <a:p>
            <a:r>
              <a:rPr lang="en-US" sz="1400"/>
              <a:t>Hajj	  Mosque</a:t>
            </a:r>
          </a:p>
          <a:p>
            <a:r>
              <a:rPr lang="en-US" sz="1400"/>
              <a:t>Islam	  Ramadan</a:t>
            </a:r>
          </a:p>
          <a:p>
            <a:r>
              <a:rPr lang="en-US" sz="1400"/>
              <a:t>Judaism          Secular</a:t>
            </a:r>
          </a:p>
          <a:p>
            <a:r>
              <a:rPr lang="en-US" sz="1400"/>
              <a:t>Polytheism      Yom Kippur</a:t>
            </a:r>
          </a:p>
          <a:p>
            <a:endParaRPr lang="en-US" sz="1400"/>
          </a:p>
        </p:txBody>
      </p:sp>
      <p:sp>
        <p:nvSpPr>
          <p:cNvPr id="2063" name="TextBox 40"/>
          <p:cNvSpPr txBox="1">
            <a:spLocks noChangeArrowheads="1"/>
          </p:cNvSpPr>
          <p:nvPr/>
        </p:nvSpPr>
        <p:spPr bwMode="auto">
          <a:xfrm>
            <a:off x="838200" y="1524000"/>
            <a:ext cx="1905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Desalination</a:t>
            </a:r>
          </a:p>
          <a:p>
            <a:r>
              <a:rPr lang="en-US" sz="1400"/>
              <a:t>Irrigation</a:t>
            </a:r>
          </a:p>
          <a:p>
            <a:r>
              <a:rPr lang="en-US" sz="1400"/>
              <a:t>OPEC</a:t>
            </a:r>
          </a:p>
          <a:p>
            <a:r>
              <a:rPr lang="en-US" sz="1400"/>
              <a:t>Non-renewable resources</a:t>
            </a:r>
          </a:p>
          <a:p>
            <a:r>
              <a:rPr lang="en-US" sz="1400"/>
              <a:t>Renewable resources</a:t>
            </a:r>
          </a:p>
        </p:txBody>
      </p:sp>
      <p:sp>
        <p:nvSpPr>
          <p:cNvPr id="2064" name="TextBox 42"/>
          <p:cNvSpPr txBox="1">
            <a:spLocks noChangeArrowheads="1"/>
          </p:cNvSpPr>
          <p:nvPr/>
        </p:nvSpPr>
        <p:spPr bwMode="auto">
          <a:xfrm>
            <a:off x="6705600" y="1371600"/>
            <a:ext cx="1752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Theocracy</a:t>
            </a:r>
          </a:p>
        </p:txBody>
      </p:sp>
      <p:sp>
        <p:nvSpPr>
          <p:cNvPr id="2065" name="TextBox 35"/>
          <p:cNvSpPr txBox="1">
            <a:spLocks noChangeArrowheads="1"/>
          </p:cNvSpPr>
          <p:nvPr/>
        </p:nvSpPr>
        <p:spPr bwMode="auto">
          <a:xfrm>
            <a:off x="4038600" y="914400"/>
            <a:ext cx="1676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>
                <a:solidFill>
                  <a:srgbClr val="111718"/>
                </a:solidFill>
                <a:latin typeface="Comic Sans MS" pitchFamily="66" charset="0"/>
              </a:rPr>
              <a:t>investigating how the Middle East’s past has influenced the culture of the region today</a:t>
            </a:r>
            <a:endParaRPr 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>
                <a:cs typeface="Lucida Sans Unicode" pitchFamily="34" charset="0"/>
              </a:rPr>
              <a:t>University of Kansas Center for Research on Learning  7/99</a:t>
            </a:r>
          </a:p>
        </p:txBody>
      </p:sp>
      <p:sp>
        <p:nvSpPr>
          <p:cNvPr id="3075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r>
              <a:rPr lang="en-GB" smtClean="0">
                <a:cs typeface="Lucida Sans Unicode" pitchFamily="34" charset="0"/>
              </a:rPr>
              <a:t>CR Overhead #  </a:t>
            </a:r>
            <a:fld id="{8CF34255-2DC4-4C1A-BF9F-05F5C44650BD}" type="slidenum">
              <a:rPr lang="en-GB" smtClean="0">
                <a:cs typeface="Lucida Sans Unicode" pitchFamily="34" charset="0"/>
              </a:rPr>
              <a:pPr/>
              <a:t>2</a:t>
            </a:fld>
            <a:endParaRPr lang="en-GB" smtClean="0">
              <a:cs typeface="Lucida Sans Unicode" pitchFamily="34" charset="0"/>
            </a:endParaRP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796925" y="1930400"/>
            <a:ext cx="365125" cy="4206875"/>
            <a:chOff x="502" y="1216"/>
            <a:chExt cx="230" cy="2650"/>
          </a:xfrm>
        </p:grpSpPr>
        <p:sp>
          <p:nvSpPr>
            <p:cNvPr id="3195" name="Rectangle 2"/>
            <p:cNvSpPr>
              <a:spLocks noChangeArrowheads="1"/>
            </p:cNvSpPr>
            <p:nvPr/>
          </p:nvSpPr>
          <p:spPr bwMode="auto">
            <a:xfrm rot="-5400000">
              <a:off x="618" y="3751"/>
              <a:ext cx="230" cy="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6" name="Rectangle 3"/>
            <p:cNvSpPr>
              <a:spLocks noChangeArrowheads="1"/>
            </p:cNvSpPr>
            <p:nvPr/>
          </p:nvSpPr>
          <p:spPr bwMode="auto">
            <a:xfrm>
              <a:off x="502" y="1216"/>
              <a:ext cx="1" cy="23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7" name="Line 4"/>
          <p:cNvSpPr>
            <a:spLocks noChangeShapeType="1"/>
          </p:cNvSpPr>
          <p:nvPr/>
        </p:nvSpPr>
        <p:spPr bwMode="auto">
          <a:xfrm flipH="1" flipV="1">
            <a:off x="4267200" y="1752600"/>
            <a:ext cx="269875" cy="25400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8" name="Line 5"/>
          <p:cNvSpPr>
            <a:spLocks noChangeShapeType="1"/>
          </p:cNvSpPr>
          <p:nvPr/>
        </p:nvSpPr>
        <p:spPr bwMode="auto">
          <a:xfrm flipH="1" flipV="1">
            <a:off x="6781800" y="2209800"/>
            <a:ext cx="838200" cy="304800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 flipH="1" flipV="1">
            <a:off x="6324600" y="3124200"/>
            <a:ext cx="387350" cy="387350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0" name="Oval 9"/>
          <p:cNvSpPr>
            <a:spLocks noChangeArrowheads="1"/>
          </p:cNvSpPr>
          <p:nvPr/>
        </p:nvSpPr>
        <p:spPr bwMode="auto">
          <a:xfrm>
            <a:off x="4114800" y="1295400"/>
            <a:ext cx="2590800" cy="12192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ctr" eaLnBrk="1" hangingPunct="1">
              <a:lnSpc>
                <a:spcPct val="100000"/>
              </a:lnSpc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GB" sz="1100">
              <a:solidFill>
                <a:srgbClr val="111718"/>
              </a:solidFill>
              <a:latin typeface="Comic Sans MS" pitchFamily="66" charset="0"/>
            </a:endParaRPr>
          </a:p>
          <a:p>
            <a:pPr algn="ctr" eaLnBrk="1" hangingPunct="1">
              <a:lnSpc>
                <a:spcPct val="100000"/>
              </a:lnSpc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200">
                <a:solidFill>
                  <a:srgbClr val="111718"/>
                </a:solidFill>
                <a:latin typeface="Comic Sans MS" pitchFamily="66" charset="0"/>
              </a:rPr>
              <a:t>investigating how the Middle East’s past has influenced the culture of this region today.</a:t>
            </a:r>
          </a:p>
        </p:txBody>
      </p:sp>
      <p:sp>
        <p:nvSpPr>
          <p:cNvPr id="3081" name="Oval 10"/>
          <p:cNvSpPr>
            <a:spLocks noChangeArrowheads="1"/>
          </p:cNvSpPr>
          <p:nvPr/>
        </p:nvSpPr>
        <p:spPr bwMode="auto">
          <a:xfrm>
            <a:off x="4392613" y="1447800"/>
            <a:ext cx="2084387" cy="1143000"/>
          </a:xfrm>
          <a:prstGeom prst="ellipse">
            <a:avLst/>
          </a:prstGeom>
          <a:noFill/>
          <a:ln w="2232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Oval 11"/>
          <p:cNvSpPr>
            <a:spLocks noChangeArrowheads="1"/>
          </p:cNvSpPr>
          <p:nvPr/>
        </p:nvSpPr>
        <p:spPr bwMode="auto">
          <a:xfrm>
            <a:off x="2362200" y="1295400"/>
            <a:ext cx="1600200" cy="838200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>
              <a:solidFill>
                <a:srgbClr val="111718"/>
              </a:solidFill>
            </a:endParaRPr>
          </a:p>
        </p:txBody>
      </p:sp>
      <p:sp>
        <p:nvSpPr>
          <p:cNvPr id="3083" name="Oval 12"/>
          <p:cNvSpPr>
            <a:spLocks noChangeArrowheads="1"/>
          </p:cNvSpPr>
          <p:nvPr/>
        </p:nvSpPr>
        <p:spPr bwMode="auto">
          <a:xfrm>
            <a:off x="2362200" y="2362200"/>
            <a:ext cx="1676400" cy="796925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1000">
              <a:solidFill>
                <a:srgbClr val="111718"/>
              </a:solidFill>
            </a:endParaRPr>
          </a:p>
        </p:txBody>
      </p:sp>
      <p:sp>
        <p:nvSpPr>
          <p:cNvPr id="3084" name="Oval 13"/>
          <p:cNvSpPr>
            <a:spLocks noChangeArrowheads="1"/>
          </p:cNvSpPr>
          <p:nvPr/>
        </p:nvSpPr>
        <p:spPr bwMode="auto">
          <a:xfrm>
            <a:off x="6477000" y="3429000"/>
            <a:ext cx="1828800" cy="720725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b="1">
                <a:solidFill>
                  <a:schemeClr val="tx1"/>
                </a:solidFill>
              </a:rPr>
              <a:t>Modifying the </a:t>
            </a:r>
          </a:p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b="1">
                <a:solidFill>
                  <a:schemeClr val="tx1"/>
                </a:solidFill>
              </a:rPr>
              <a:t>Environment</a:t>
            </a:r>
          </a:p>
        </p:txBody>
      </p:sp>
      <p:sp>
        <p:nvSpPr>
          <p:cNvPr id="3085" name="Oval 14"/>
          <p:cNvSpPr>
            <a:spLocks noChangeArrowheads="1"/>
          </p:cNvSpPr>
          <p:nvPr/>
        </p:nvSpPr>
        <p:spPr bwMode="auto">
          <a:xfrm>
            <a:off x="6858000" y="1295400"/>
            <a:ext cx="1592263" cy="838200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b="1">
                <a:solidFill>
                  <a:schemeClr val="tx1"/>
                </a:solidFill>
              </a:rPr>
              <a:t>Cultural</a:t>
            </a:r>
          </a:p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b="1">
                <a:solidFill>
                  <a:schemeClr val="tx1"/>
                </a:solidFill>
              </a:rPr>
              <a:t>Reflections</a:t>
            </a:r>
          </a:p>
        </p:txBody>
      </p:sp>
      <p:sp>
        <p:nvSpPr>
          <p:cNvPr id="3086" name="Oval 15"/>
          <p:cNvSpPr>
            <a:spLocks noChangeArrowheads="1"/>
          </p:cNvSpPr>
          <p:nvPr/>
        </p:nvSpPr>
        <p:spPr bwMode="auto">
          <a:xfrm>
            <a:off x="6629400" y="2514600"/>
            <a:ext cx="1755775" cy="838200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b="1">
                <a:solidFill>
                  <a:schemeClr val="tx1"/>
                </a:solidFill>
              </a:rPr>
              <a:t>Oil</a:t>
            </a:r>
          </a:p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b="1">
                <a:solidFill>
                  <a:schemeClr val="tx1"/>
                </a:solidFill>
              </a:rPr>
              <a:t>And</a:t>
            </a:r>
          </a:p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b="1">
                <a:solidFill>
                  <a:schemeClr val="tx1"/>
                </a:solidFill>
              </a:rPr>
              <a:t> Water</a:t>
            </a:r>
          </a:p>
        </p:txBody>
      </p:sp>
      <p:sp>
        <p:nvSpPr>
          <p:cNvPr id="3087" name="Rectangle 16"/>
          <p:cNvSpPr>
            <a:spLocks noChangeArrowheads="1"/>
          </p:cNvSpPr>
          <p:nvPr/>
        </p:nvSpPr>
        <p:spPr bwMode="auto">
          <a:xfrm>
            <a:off x="3671888" y="2873375"/>
            <a:ext cx="76200" cy="15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Rectangle 18"/>
          <p:cNvSpPr>
            <a:spLocks noChangeArrowheads="1"/>
          </p:cNvSpPr>
          <p:nvPr/>
        </p:nvSpPr>
        <p:spPr bwMode="auto">
          <a:xfrm>
            <a:off x="7083425" y="2225675"/>
            <a:ext cx="77788" cy="15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9" name="Rectangle 19"/>
          <p:cNvSpPr>
            <a:spLocks noChangeArrowheads="1"/>
          </p:cNvSpPr>
          <p:nvPr/>
        </p:nvSpPr>
        <p:spPr bwMode="auto">
          <a:xfrm>
            <a:off x="6056313" y="2422525"/>
            <a:ext cx="588962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0" name="Rectangle 20"/>
          <p:cNvSpPr>
            <a:spLocks noChangeArrowheads="1"/>
          </p:cNvSpPr>
          <p:nvPr/>
        </p:nvSpPr>
        <p:spPr bwMode="auto">
          <a:xfrm>
            <a:off x="4464050" y="2971800"/>
            <a:ext cx="487363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by</a:t>
            </a:r>
          </a:p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analyzing</a:t>
            </a:r>
          </a:p>
        </p:txBody>
      </p:sp>
      <p:sp>
        <p:nvSpPr>
          <p:cNvPr id="3091" name="Rectangle 21"/>
          <p:cNvSpPr>
            <a:spLocks noChangeArrowheads="1"/>
          </p:cNvSpPr>
          <p:nvPr/>
        </p:nvSpPr>
        <p:spPr bwMode="auto">
          <a:xfrm>
            <a:off x="3962400" y="1447800"/>
            <a:ext cx="582613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by </a:t>
            </a:r>
          </a:p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identifying</a:t>
            </a:r>
          </a:p>
        </p:txBody>
      </p:sp>
      <p:sp>
        <p:nvSpPr>
          <p:cNvPr id="3092" name="Rectangle 23"/>
          <p:cNvSpPr>
            <a:spLocks noChangeArrowheads="1"/>
          </p:cNvSpPr>
          <p:nvPr/>
        </p:nvSpPr>
        <p:spPr bwMode="auto">
          <a:xfrm>
            <a:off x="5943600" y="2819400"/>
            <a:ext cx="522288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by</a:t>
            </a:r>
          </a:p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 analyzing</a:t>
            </a:r>
          </a:p>
        </p:txBody>
      </p:sp>
      <p:sp>
        <p:nvSpPr>
          <p:cNvPr id="3093" name="Rectangle 25"/>
          <p:cNvSpPr>
            <a:spLocks noChangeArrowheads="1"/>
          </p:cNvSpPr>
          <p:nvPr/>
        </p:nvSpPr>
        <p:spPr bwMode="auto">
          <a:xfrm>
            <a:off x="5410200" y="2895600"/>
            <a:ext cx="531813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by explaining</a:t>
            </a:r>
          </a:p>
        </p:txBody>
      </p:sp>
      <p:sp>
        <p:nvSpPr>
          <p:cNvPr id="3094" name="Rectangle 27"/>
          <p:cNvSpPr>
            <a:spLocks noChangeArrowheads="1"/>
          </p:cNvSpPr>
          <p:nvPr/>
        </p:nvSpPr>
        <p:spPr bwMode="auto">
          <a:xfrm>
            <a:off x="4038600" y="2362200"/>
            <a:ext cx="539750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by </a:t>
            </a:r>
          </a:p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comparing</a:t>
            </a:r>
          </a:p>
        </p:txBody>
      </p:sp>
      <p:sp>
        <p:nvSpPr>
          <p:cNvPr id="3095" name="Rectangle 28"/>
          <p:cNvSpPr>
            <a:spLocks noChangeArrowheads="1"/>
          </p:cNvSpPr>
          <p:nvPr/>
        </p:nvSpPr>
        <p:spPr bwMode="auto">
          <a:xfrm>
            <a:off x="6278563" y="87313"/>
            <a:ext cx="296862" cy="122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NAME</a:t>
            </a:r>
          </a:p>
        </p:txBody>
      </p:sp>
      <p:sp>
        <p:nvSpPr>
          <p:cNvPr id="3096" name="Rectangle 29"/>
          <p:cNvSpPr>
            <a:spLocks noChangeArrowheads="1"/>
          </p:cNvSpPr>
          <p:nvPr/>
        </p:nvSpPr>
        <p:spPr bwMode="auto">
          <a:xfrm>
            <a:off x="6281738" y="228600"/>
            <a:ext cx="268287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DATE</a:t>
            </a:r>
          </a:p>
        </p:txBody>
      </p:sp>
      <p:sp>
        <p:nvSpPr>
          <p:cNvPr id="3097" name="Line 30"/>
          <p:cNvSpPr>
            <a:spLocks noChangeShapeType="1"/>
          </p:cNvSpPr>
          <p:nvPr/>
        </p:nvSpPr>
        <p:spPr bwMode="auto">
          <a:xfrm>
            <a:off x="6611938" y="163513"/>
            <a:ext cx="1768475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8" name="Rectangle 31"/>
          <p:cNvSpPr>
            <a:spLocks noChangeArrowheads="1"/>
          </p:cNvSpPr>
          <p:nvPr/>
        </p:nvSpPr>
        <p:spPr bwMode="auto">
          <a:xfrm>
            <a:off x="728663" y="98425"/>
            <a:ext cx="1839912" cy="244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600" b="1">
                <a:solidFill>
                  <a:srgbClr val="000000"/>
                </a:solidFill>
                <a:latin typeface="Arial" pitchFamily="34" charset="0"/>
              </a:rPr>
              <a:t>The Unit Organizer </a:t>
            </a:r>
          </a:p>
        </p:txBody>
      </p:sp>
      <p:sp>
        <p:nvSpPr>
          <p:cNvPr id="3099" name="Rectangle 32"/>
          <p:cNvSpPr>
            <a:spLocks noChangeArrowheads="1"/>
          </p:cNvSpPr>
          <p:nvPr/>
        </p:nvSpPr>
        <p:spPr bwMode="auto">
          <a:xfrm>
            <a:off x="4100513" y="196850"/>
            <a:ext cx="830262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BIGGER PICTURE</a:t>
            </a:r>
          </a:p>
        </p:txBody>
      </p:sp>
      <p:sp>
        <p:nvSpPr>
          <p:cNvPr id="3100" name="Rectangle 33"/>
          <p:cNvSpPr>
            <a:spLocks noChangeArrowheads="1"/>
          </p:cNvSpPr>
          <p:nvPr/>
        </p:nvSpPr>
        <p:spPr bwMode="auto">
          <a:xfrm>
            <a:off x="1266825" y="687388"/>
            <a:ext cx="534988" cy="122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LAST UNIT</a:t>
            </a:r>
          </a:p>
        </p:txBody>
      </p:sp>
      <p:sp>
        <p:nvSpPr>
          <p:cNvPr id="3101" name="Rectangle 35"/>
          <p:cNvSpPr>
            <a:spLocks noChangeArrowheads="1"/>
          </p:cNvSpPr>
          <p:nvPr/>
        </p:nvSpPr>
        <p:spPr bwMode="auto">
          <a:xfrm>
            <a:off x="4425950" y="708025"/>
            <a:ext cx="849313" cy="138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 b="1">
                <a:solidFill>
                  <a:srgbClr val="000000"/>
                </a:solidFill>
              </a:rPr>
              <a:t>CURRENT UNIT</a:t>
            </a:r>
          </a:p>
        </p:txBody>
      </p:sp>
      <p:sp>
        <p:nvSpPr>
          <p:cNvPr id="3102" name="Rectangle 36"/>
          <p:cNvSpPr>
            <a:spLocks noChangeArrowheads="1"/>
          </p:cNvSpPr>
          <p:nvPr/>
        </p:nvSpPr>
        <p:spPr bwMode="auto">
          <a:xfrm>
            <a:off x="7091363" y="676275"/>
            <a:ext cx="515937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NEXT UNIT</a:t>
            </a:r>
          </a:p>
        </p:txBody>
      </p:sp>
      <p:sp>
        <p:nvSpPr>
          <p:cNvPr id="3103" name="Line 38"/>
          <p:cNvSpPr>
            <a:spLocks noChangeShapeType="1"/>
          </p:cNvSpPr>
          <p:nvPr/>
        </p:nvSpPr>
        <p:spPr bwMode="auto">
          <a:xfrm>
            <a:off x="787400" y="1141413"/>
            <a:ext cx="7670800" cy="1587"/>
          </a:xfrm>
          <a:prstGeom prst="line">
            <a:avLst/>
          </a:prstGeom>
          <a:noFill/>
          <a:ln w="2232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4" name="Line 39"/>
          <p:cNvSpPr>
            <a:spLocks noChangeShapeType="1"/>
          </p:cNvSpPr>
          <p:nvPr/>
        </p:nvSpPr>
        <p:spPr bwMode="auto">
          <a:xfrm>
            <a:off x="741363" y="4659313"/>
            <a:ext cx="7672387" cy="1587"/>
          </a:xfrm>
          <a:prstGeom prst="line">
            <a:avLst/>
          </a:prstGeom>
          <a:noFill/>
          <a:ln w="2232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5" name="Line 40"/>
          <p:cNvSpPr>
            <a:spLocks noChangeShapeType="1"/>
          </p:cNvSpPr>
          <p:nvPr/>
        </p:nvSpPr>
        <p:spPr bwMode="auto">
          <a:xfrm>
            <a:off x="2803525" y="665163"/>
            <a:ext cx="1588" cy="425450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6" name="Line 41"/>
          <p:cNvSpPr>
            <a:spLocks noChangeShapeType="1"/>
          </p:cNvSpPr>
          <p:nvPr/>
        </p:nvSpPr>
        <p:spPr bwMode="auto">
          <a:xfrm>
            <a:off x="6437313" y="676275"/>
            <a:ext cx="1587" cy="425450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7" name="AutoShape 42"/>
          <p:cNvSpPr>
            <a:spLocks noChangeArrowheads="1"/>
          </p:cNvSpPr>
          <p:nvPr/>
        </p:nvSpPr>
        <p:spPr bwMode="auto">
          <a:xfrm>
            <a:off x="752475" y="360363"/>
            <a:ext cx="4092575" cy="63182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10799 w 21600"/>
              <a:gd name="T21" fmla="*/ 1079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0" y="10800"/>
                </a:moveTo>
                <a:cubicBezTo>
                  <a:pt x="0" y="4835"/>
                  <a:pt x="4834" y="0"/>
                  <a:pt x="10799" y="0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0" y="10800"/>
                </a:moveTo>
                <a:cubicBezTo>
                  <a:pt x="0" y="4835"/>
                  <a:pt x="4834" y="0"/>
                  <a:pt x="10799" y="0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08" name="AutoShape 43"/>
          <p:cNvSpPr>
            <a:spLocks noChangeArrowheads="1"/>
          </p:cNvSpPr>
          <p:nvPr/>
        </p:nvSpPr>
        <p:spPr bwMode="auto">
          <a:xfrm>
            <a:off x="741363" y="349250"/>
            <a:ext cx="4114800" cy="65405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10799 w 21600"/>
              <a:gd name="T21" fmla="*/ 1079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0" y="10800"/>
                </a:moveTo>
                <a:cubicBezTo>
                  <a:pt x="0" y="4835"/>
                  <a:pt x="4834" y="0"/>
                  <a:pt x="10799" y="0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0" y="10800"/>
                </a:moveTo>
                <a:cubicBezTo>
                  <a:pt x="0" y="4835"/>
                  <a:pt x="4834" y="0"/>
                  <a:pt x="10799" y="0"/>
                </a:cubicBezTo>
              </a:path>
            </a:pathLst>
          </a:custGeom>
          <a:noFill/>
          <a:ln w="2232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09" name="AutoShape 44"/>
          <p:cNvSpPr>
            <a:spLocks noChangeArrowheads="1"/>
          </p:cNvSpPr>
          <p:nvPr/>
        </p:nvSpPr>
        <p:spPr bwMode="auto">
          <a:xfrm>
            <a:off x="4500563" y="349250"/>
            <a:ext cx="3944937" cy="64452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601 w 21600"/>
              <a:gd name="T19" fmla="*/ 0 h 21600"/>
              <a:gd name="T20" fmla="*/ 21597 w 21600"/>
              <a:gd name="T21" fmla="*/ 1079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10791" y="0"/>
                </a:moveTo>
                <a:cubicBezTo>
                  <a:pt x="10794" y="0"/>
                  <a:pt x="10797" y="-1"/>
                  <a:pt x="10800" y="0"/>
                </a:cubicBezTo>
                <a:cubicBezTo>
                  <a:pt x="16743" y="0"/>
                  <a:pt x="21570" y="4802"/>
                  <a:pt x="21599" y="10745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10791" y="0"/>
                </a:moveTo>
                <a:cubicBezTo>
                  <a:pt x="10794" y="0"/>
                  <a:pt x="10797" y="-1"/>
                  <a:pt x="10800" y="0"/>
                </a:cubicBezTo>
                <a:cubicBezTo>
                  <a:pt x="16743" y="0"/>
                  <a:pt x="21570" y="4802"/>
                  <a:pt x="21599" y="10745"/>
                </a:cubicBezTo>
              </a:path>
            </a:pathLst>
          </a:custGeom>
          <a:noFill/>
          <a:ln w="2232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10" name="Line 45"/>
          <p:cNvSpPr>
            <a:spLocks noChangeShapeType="1"/>
          </p:cNvSpPr>
          <p:nvPr/>
        </p:nvSpPr>
        <p:spPr bwMode="auto">
          <a:xfrm>
            <a:off x="2794000" y="349250"/>
            <a:ext cx="3622675" cy="1588"/>
          </a:xfrm>
          <a:prstGeom prst="line">
            <a:avLst/>
          </a:prstGeom>
          <a:noFill/>
          <a:ln w="2232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1" name="Line 46"/>
          <p:cNvSpPr>
            <a:spLocks noChangeShapeType="1"/>
          </p:cNvSpPr>
          <p:nvPr/>
        </p:nvSpPr>
        <p:spPr bwMode="auto">
          <a:xfrm>
            <a:off x="741363" y="676275"/>
            <a:ext cx="1587" cy="5346700"/>
          </a:xfrm>
          <a:prstGeom prst="line">
            <a:avLst/>
          </a:prstGeom>
          <a:noFill/>
          <a:ln w="2232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2" name="Line 47"/>
          <p:cNvSpPr>
            <a:spLocks noChangeShapeType="1"/>
          </p:cNvSpPr>
          <p:nvPr/>
        </p:nvSpPr>
        <p:spPr bwMode="auto">
          <a:xfrm>
            <a:off x="752475" y="6022975"/>
            <a:ext cx="7661275" cy="1588"/>
          </a:xfrm>
          <a:prstGeom prst="line">
            <a:avLst/>
          </a:prstGeom>
          <a:noFill/>
          <a:ln w="2232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3" name="Line 48"/>
          <p:cNvSpPr>
            <a:spLocks noChangeShapeType="1"/>
          </p:cNvSpPr>
          <p:nvPr/>
        </p:nvSpPr>
        <p:spPr bwMode="auto">
          <a:xfrm>
            <a:off x="8423275" y="676275"/>
            <a:ext cx="1588" cy="5346700"/>
          </a:xfrm>
          <a:prstGeom prst="line">
            <a:avLst/>
          </a:prstGeom>
          <a:noFill/>
          <a:ln w="2232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4" name="Rectangle 49"/>
          <p:cNvSpPr>
            <a:spLocks noChangeArrowheads="1"/>
          </p:cNvSpPr>
          <p:nvPr/>
        </p:nvSpPr>
        <p:spPr bwMode="auto">
          <a:xfrm rot="-5400000">
            <a:off x="389732" y="5095081"/>
            <a:ext cx="1027112" cy="244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 UNIT SELF-TEST QUESTIONS</a:t>
            </a:r>
          </a:p>
        </p:txBody>
      </p:sp>
      <p:sp>
        <p:nvSpPr>
          <p:cNvPr id="3115" name="Rectangle 50"/>
          <p:cNvSpPr>
            <a:spLocks noChangeArrowheads="1"/>
          </p:cNvSpPr>
          <p:nvPr/>
        </p:nvSpPr>
        <p:spPr bwMode="auto">
          <a:xfrm rot="960000">
            <a:off x="4959350" y="1285875"/>
            <a:ext cx="506413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is about...</a:t>
            </a:r>
          </a:p>
        </p:txBody>
      </p:sp>
      <p:sp>
        <p:nvSpPr>
          <p:cNvPr id="3116" name="Line 51"/>
          <p:cNvSpPr>
            <a:spLocks noChangeShapeType="1"/>
          </p:cNvSpPr>
          <p:nvPr/>
        </p:nvSpPr>
        <p:spPr bwMode="auto">
          <a:xfrm>
            <a:off x="2378075" y="1101725"/>
            <a:ext cx="1588" cy="3557588"/>
          </a:xfrm>
          <a:prstGeom prst="line">
            <a:avLst/>
          </a:prstGeom>
          <a:noFill/>
          <a:ln w="2232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7" name="Line 52"/>
          <p:cNvSpPr>
            <a:spLocks noChangeShapeType="1"/>
          </p:cNvSpPr>
          <p:nvPr/>
        </p:nvSpPr>
        <p:spPr bwMode="auto">
          <a:xfrm>
            <a:off x="752475" y="1865313"/>
            <a:ext cx="1636713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8" name="Line 53"/>
          <p:cNvSpPr>
            <a:spLocks noChangeShapeType="1"/>
          </p:cNvSpPr>
          <p:nvPr/>
        </p:nvSpPr>
        <p:spPr bwMode="auto">
          <a:xfrm>
            <a:off x="752475" y="1614488"/>
            <a:ext cx="1636713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9" name="Line 54"/>
          <p:cNvSpPr>
            <a:spLocks noChangeShapeType="1"/>
          </p:cNvSpPr>
          <p:nvPr/>
        </p:nvSpPr>
        <p:spPr bwMode="auto">
          <a:xfrm>
            <a:off x="752475" y="2116138"/>
            <a:ext cx="1636713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0" name="Line 55"/>
          <p:cNvSpPr>
            <a:spLocks noChangeShapeType="1"/>
          </p:cNvSpPr>
          <p:nvPr/>
        </p:nvSpPr>
        <p:spPr bwMode="auto">
          <a:xfrm>
            <a:off x="763588" y="2357438"/>
            <a:ext cx="1614487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1" name="Line 56"/>
          <p:cNvSpPr>
            <a:spLocks noChangeShapeType="1"/>
          </p:cNvSpPr>
          <p:nvPr/>
        </p:nvSpPr>
        <p:spPr bwMode="auto">
          <a:xfrm flipH="1">
            <a:off x="755650" y="2619375"/>
            <a:ext cx="1641475" cy="1588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2" name="Line 57"/>
          <p:cNvSpPr>
            <a:spLocks noChangeShapeType="1"/>
          </p:cNvSpPr>
          <p:nvPr/>
        </p:nvSpPr>
        <p:spPr bwMode="auto">
          <a:xfrm>
            <a:off x="763588" y="3132138"/>
            <a:ext cx="1604962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3" name="Line 58"/>
          <p:cNvSpPr>
            <a:spLocks noChangeShapeType="1"/>
          </p:cNvSpPr>
          <p:nvPr/>
        </p:nvSpPr>
        <p:spPr bwMode="auto">
          <a:xfrm>
            <a:off x="763588" y="2870200"/>
            <a:ext cx="1614487" cy="1588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4" name="Line 59"/>
          <p:cNvSpPr>
            <a:spLocks noChangeShapeType="1"/>
          </p:cNvSpPr>
          <p:nvPr/>
        </p:nvSpPr>
        <p:spPr bwMode="auto">
          <a:xfrm>
            <a:off x="763588" y="3382963"/>
            <a:ext cx="1604962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5" name="Line 60"/>
          <p:cNvSpPr>
            <a:spLocks noChangeShapeType="1"/>
          </p:cNvSpPr>
          <p:nvPr/>
        </p:nvSpPr>
        <p:spPr bwMode="auto">
          <a:xfrm>
            <a:off x="741363" y="3633788"/>
            <a:ext cx="1627187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6" name="Line 61"/>
          <p:cNvSpPr>
            <a:spLocks noChangeShapeType="1"/>
          </p:cNvSpPr>
          <p:nvPr/>
        </p:nvSpPr>
        <p:spPr bwMode="auto">
          <a:xfrm flipH="1">
            <a:off x="744538" y="3884613"/>
            <a:ext cx="1631950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7" name="Line 62"/>
          <p:cNvSpPr>
            <a:spLocks noChangeShapeType="1"/>
          </p:cNvSpPr>
          <p:nvPr/>
        </p:nvSpPr>
        <p:spPr bwMode="auto">
          <a:xfrm>
            <a:off x="752475" y="4135438"/>
            <a:ext cx="1625600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8" name="Line 63"/>
          <p:cNvSpPr>
            <a:spLocks noChangeShapeType="1"/>
          </p:cNvSpPr>
          <p:nvPr/>
        </p:nvSpPr>
        <p:spPr bwMode="auto">
          <a:xfrm>
            <a:off x="1147763" y="1374775"/>
            <a:ext cx="1587" cy="4637088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9" name="Rectangle 64"/>
          <p:cNvSpPr>
            <a:spLocks noChangeArrowheads="1"/>
          </p:cNvSpPr>
          <p:nvPr/>
        </p:nvSpPr>
        <p:spPr bwMode="auto">
          <a:xfrm rot="5400000">
            <a:off x="8226425" y="5387975"/>
            <a:ext cx="287338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 UNIT </a:t>
            </a:r>
          </a:p>
        </p:txBody>
      </p:sp>
      <p:sp>
        <p:nvSpPr>
          <p:cNvPr id="3130" name="Rectangle 65"/>
          <p:cNvSpPr>
            <a:spLocks noChangeArrowheads="1"/>
          </p:cNvSpPr>
          <p:nvPr/>
        </p:nvSpPr>
        <p:spPr bwMode="auto">
          <a:xfrm rot="5400000">
            <a:off x="7791450" y="5383213"/>
            <a:ext cx="801687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RELATIONSHIPS</a:t>
            </a:r>
          </a:p>
        </p:txBody>
      </p:sp>
      <p:sp>
        <p:nvSpPr>
          <p:cNvPr id="3131" name="Rectangle 66"/>
          <p:cNvSpPr>
            <a:spLocks noChangeArrowheads="1"/>
          </p:cNvSpPr>
          <p:nvPr/>
        </p:nvSpPr>
        <p:spPr bwMode="auto">
          <a:xfrm>
            <a:off x="1135063" y="1155700"/>
            <a:ext cx="782637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UNIT SCHEDULE</a:t>
            </a:r>
          </a:p>
        </p:txBody>
      </p:sp>
      <p:sp>
        <p:nvSpPr>
          <p:cNvPr id="3132" name="Line 67"/>
          <p:cNvSpPr>
            <a:spLocks noChangeShapeType="1"/>
          </p:cNvSpPr>
          <p:nvPr/>
        </p:nvSpPr>
        <p:spPr bwMode="auto">
          <a:xfrm>
            <a:off x="752475" y="4386263"/>
            <a:ext cx="1616075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3" name="Line 68"/>
          <p:cNvSpPr>
            <a:spLocks noChangeShapeType="1"/>
          </p:cNvSpPr>
          <p:nvPr/>
        </p:nvSpPr>
        <p:spPr bwMode="auto">
          <a:xfrm>
            <a:off x="6853238" y="4681538"/>
            <a:ext cx="1587" cy="1323975"/>
          </a:xfrm>
          <a:prstGeom prst="line">
            <a:avLst/>
          </a:prstGeom>
          <a:noFill/>
          <a:ln w="2232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4" name="Line 69"/>
          <p:cNvSpPr>
            <a:spLocks noChangeShapeType="1"/>
          </p:cNvSpPr>
          <p:nvPr/>
        </p:nvSpPr>
        <p:spPr bwMode="auto">
          <a:xfrm>
            <a:off x="6862763" y="5030788"/>
            <a:ext cx="1233487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5" name="Line 70"/>
          <p:cNvSpPr>
            <a:spLocks noChangeShapeType="1"/>
          </p:cNvSpPr>
          <p:nvPr/>
        </p:nvSpPr>
        <p:spPr bwMode="auto">
          <a:xfrm>
            <a:off x="6862763" y="5346700"/>
            <a:ext cx="1222375" cy="1588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6" name="Line 71"/>
          <p:cNvSpPr>
            <a:spLocks noChangeShapeType="1"/>
          </p:cNvSpPr>
          <p:nvPr/>
        </p:nvSpPr>
        <p:spPr bwMode="auto">
          <a:xfrm>
            <a:off x="6862763" y="5662613"/>
            <a:ext cx="1222375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7" name="Line 72"/>
          <p:cNvSpPr>
            <a:spLocks noChangeShapeType="1"/>
          </p:cNvSpPr>
          <p:nvPr/>
        </p:nvSpPr>
        <p:spPr bwMode="auto">
          <a:xfrm>
            <a:off x="8096250" y="4681538"/>
            <a:ext cx="1588" cy="1330325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8" name="Line 73"/>
          <p:cNvSpPr>
            <a:spLocks noChangeShapeType="1"/>
          </p:cNvSpPr>
          <p:nvPr/>
        </p:nvSpPr>
        <p:spPr bwMode="auto">
          <a:xfrm>
            <a:off x="741363" y="665163"/>
            <a:ext cx="7693025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9" name="Rectangle 74"/>
          <p:cNvSpPr>
            <a:spLocks noChangeArrowheads="1"/>
          </p:cNvSpPr>
          <p:nvPr/>
        </p:nvSpPr>
        <p:spPr bwMode="auto">
          <a:xfrm>
            <a:off x="2814638" y="381000"/>
            <a:ext cx="3633787" cy="8382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>
              <a:lnSpc>
                <a:spcPct val="9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GB" sz="1300">
              <a:solidFill>
                <a:srgbClr val="111718"/>
              </a:solidFill>
            </a:endParaRPr>
          </a:p>
          <a:p>
            <a:pPr>
              <a:lnSpc>
                <a:spcPct val="9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300">
                <a:solidFill>
                  <a:srgbClr val="111718"/>
                </a:solidFill>
              </a:rPr>
              <a:t>                              </a:t>
            </a:r>
            <a:r>
              <a:rPr lang="en-GB" sz="1300" b="1">
                <a:solidFill>
                  <a:srgbClr val="111718"/>
                </a:solidFill>
              </a:rPr>
              <a:t>The Middle East</a:t>
            </a:r>
          </a:p>
          <a:p>
            <a:pPr>
              <a:lnSpc>
                <a:spcPct val="9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300" b="1">
                <a:solidFill>
                  <a:srgbClr val="111718"/>
                </a:solidFill>
              </a:rPr>
              <a:t>            Resources and Religion Defining a Region</a:t>
            </a:r>
          </a:p>
        </p:txBody>
      </p:sp>
      <p:sp>
        <p:nvSpPr>
          <p:cNvPr id="3140" name="Rectangle 75"/>
          <p:cNvSpPr>
            <a:spLocks noChangeArrowheads="1"/>
          </p:cNvSpPr>
          <p:nvPr/>
        </p:nvSpPr>
        <p:spPr bwMode="auto">
          <a:xfrm>
            <a:off x="2794000" y="654050"/>
            <a:ext cx="3676650" cy="447675"/>
          </a:xfrm>
          <a:prstGeom prst="rect">
            <a:avLst/>
          </a:prstGeom>
          <a:noFill/>
          <a:ln w="4284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41" name="Rectangle 76"/>
          <p:cNvSpPr>
            <a:spLocks noChangeArrowheads="1"/>
          </p:cNvSpPr>
          <p:nvPr/>
        </p:nvSpPr>
        <p:spPr bwMode="auto">
          <a:xfrm>
            <a:off x="2706688" y="1155700"/>
            <a:ext cx="496887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UNIT MAP</a:t>
            </a:r>
          </a:p>
        </p:txBody>
      </p:sp>
      <p:sp>
        <p:nvSpPr>
          <p:cNvPr id="3142" name="Rectangle 77"/>
          <p:cNvSpPr>
            <a:spLocks noChangeArrowheads="1"/>
          </p:cNvSpPr>
          <p:nvPr/>
        </p:nvSpPr>
        <p:spPr bwMode="auto">
          <a:xfrm>
            <a:off x="3048000" y="685800"/>
            <a:ext cx="792163" cy="138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 b="1">
                <a:solidFill>
                  <a:srgbClr val="000000"/>
                </a:solidFill>
                <a:latin typeface="Arial" pitchFamily="34" charset="0"/>
              </a:rPr>
              <a:t>CURRENT UNIT</a:t>
            </a:r>
          </a:p>
        </p:txBody>
      </p:sp>
      <p:sp>
        <p:nvSpPr>
          <p:cNvPr id="3143" name="Oval 78"/>
          <p:cNvSpPr>
            <a:spLocks noChangeArrowheads="1"/>
          </p:cNvSpPr>
          <p:nvPr/>
        </p:nvSpPr>
        <p:spPr bwMode="auto">
          <a:xfrm>
            <a:off x="2847975" y="720725"/>
            <a:ext cx="152400" cy="141288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44" name="Oval 79"/>
          <p:cNvSpPr>
            <a:spLocks noChangeArrowheads="1"/>
          </p:cNvSpPr>
          <p:nvPr/>
        </p:nvSpPr>
        <p:spPr bwMode="auto">
          <a:xfrm>
            <a:off x="796925" y="687388"/>
            <a:ext cx="152400" cy="152400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45" name="Oval 80"/>
          <p:cNvSpPr>
            <a:spLocks noChangeArrowheads="1"/>
          </p:cNvSpPr>
          <p:nvPr/>
        </p:nvSpPr>
        <p:spPr bwMode="auto">
          <a:xfrm>
            <a:off x="6503988" y="687388"/>
            <a:ext cx="152400" cy="141287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46" name="Oval 81"/>
          <p:cNvSpPr>
            <a:spLocks noChangeArrowheads="1"/>
          </p:cNvSpPr>
          <p:nvPr/>
        </p:nvSpPr>
        <p:spPr bwMode="auto">
          <a:xfrm>
            <a:off x="2433638" y="1146175"/>
            <a:ext cx="152400" cy="152400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47" name="Oval 82"/>
          <p:cNvSpPr>
            <a:spLocks noChangeArrowheads="1"/>
          </p:cNvSpPr>
          <p:nvPr/>
        </p:nvSpPr>
        <p:spPr bwMode="auto">
          <a:xfrm>
            <a:off x="8228013" y="4713288"/>
            <a:ext cx="152400" cy="153987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48" name="Oval 83"/>
          <p:cNvSpPr>
            <a:spLocks noChangeArrowheads="1"/>
          </p:cNvSpPr>
          <p:nvPr/>
        </p:nvSpPr>
        <p:spPr bwMode="auto">
          <a:xfrm>
            <a:off x="808038" y="5783263"/>
            <a:ext cx="152400" cy="152400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49" name="Oval 84"/>
          <p:cNvSpPr>
            <a:spLocks noChangeArrowheads="1"/>
          </p:cNvSpPr>
          <p:nvPr/>
        </p:nvSpPr>
        <p:spPr bwMode="auto">
          <a:xfrm>
            <a:off x="808038" y="1135063"/>
            <a:ext cx="152400" cy="152400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50" name="Rectangle 85"/>
          <p:cNvSpPr>
            <a:spLocks noChangeArrowheads="1"/>
          </p:cNvSpPr>
          <p:nvPr/>
        </p:nvSpPr>
        <p:spPr bwMode="auto">
          <a:xfrm>
            <a:off x="2887663" y="730250"/>
            <a:ext cx="58737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3151" name="Rectangle 86"/>
          <p:cNvSpPr>
            <a:spLocks noChangeArrowheads="1"/>
          </p:cNvSpPr>
          <p:nvPr/>
        </p:nvSpPr>
        <p:spPr bwMode="auto">
          <a:xfrm>
            <a:off x="6543675" y="698500"/>
            <a:ext cx="58738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3</a:t>
            </a:r>
          </a:p>
        </p:txBody>
      </p:sp>
      <p:sp>
        <p:nvSpPr>
          <p:cNvPr id="3152" name="Rectangle 87"/>
          <p:cNvSpPr>
            <a:spLocks noChangeArrowheads="1"/>
          </p:cNvSpPr>
          <p:nvPr/>
        </p:nvSpPr>
        <p:spPr bwMode="auto">
          <a:xfrm>
            <a:off x="836613" y="698500"/>
            <a:ext cx="58737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3153" name="Oval 88"/>
          <p:cNvSpPr>
            <a:spLocks noChangeArrowheads="1"/>
          </p:cNvSpPr>
          <p:nvPr/>
        </p:nvSpPr>
        <p:spPr bwMode="auto">
          <a:xfrm>
            <a:off x="3884613" y="174625"/>
            <a:ext cx="152400" cy="152400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54" name="Rectangle 89"/>
          <p:cNvSpPr>
            <a:spLocks noChangeArrowheads="1"/>
          </p:cNvSpPr>
          <p:nvPr/>
        </p:nvSpPr>
        <p:spPr bwMode="auto">
          <a:xfrm>
            <a:off x="3914775" y="196850"/>
            <a:ext cx="58738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4</a:t>
            </a:r>
          </a:p>
        </p:txBody>
      </p:sp>
      <p:sp>
        <p:nvSpPr>
          <p:cNvPr id="3155" name="Rectangle 90"/>
          <p:cNvSpPr>
            <a:spLocks noChangeArrowheads="1"/>
          </p:cNvSpPr>
          <p:nvPr/>
        </p:nvSpPr>
        <p:spPr bwMode="auto">
          <a:xfrm>
            <a:off x="2484438" y="1177925"/>
            <a:ext cx="58737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5</a:t>
            </a:r>
          </a:p>
        </p:txBody>
      </p:sp>
      <p:sp>
        <p:nvSpPr>
          <p:cNvPr id="3156" name="Rectangle 91"/>
          <p:cNvSpPr>
            <a:spLocks noChangeArrowheads="1"/>
          </p:cNvSpPr>
          <p:nvPr/>
        </p:nvSpPr>
        <p:spPr bwMode="auto">
          <a:xfrm>
            <a:off x="8280400" y="4746625"/>
            <a:ext cx="58738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6</a:t>
            </a:r>
          </a:p>
        </p:txBody>
      </p:sp>
      <p:sp>
        <p:nvSpPr>
          <p:cNvPr id="3157" name="Rectangle 92"/>
          <p:cNvSpPr>
            <a:spLocks noChangeArrowheads="1"/>
          </p:cNvSpPr>
          <p:nvPr/>
        </p:nvSpPr>
        <p:spPr bwMode="auto">
          <a:xfrm>
            <a:off x="849313" y="5805488"/>
            <a:ext cx="58737" cy="122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7</a:t>
            </a:r>
          </a:p>
        </p:txBody>
      </p:sp>
      <p:sp>
        <p:nvSpPr>
          <p:cNvPr id="3158" name="Rectangle 93"/>
          <p:cNvSpPr>
            <a:spLocks noChangeArrowheads="1"/>
          </p:cNvSpPr>
          <p:nvPr/>
        </p:nvSpPr>
        <p:spPr bwMode="auto">
          <a:xfrm>
            <a:off x="849313" y="1155700"/>
            <a:ext cx="58737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800" b="1">
                <a:solidFill>
                  <a:srgbClr val="000000"/>
                </a:solidFill>
                <a:latin typeface="Arial" pitchFamily="34" charset="0"/>
              </a:rPr>
              <a:t>8</a:t>
            </a:r>
          </a:p>
        </p:txBody>
      </p:sp>
      <p:sp>
        <p:nvSpPr>
          <p:cNvPr id="3159" name="Line 94"/>
          <p:cNvSpPr>
            <a:spLocks noChangeShapeType="1"/>
          </p:cNvSpPr>
          <p:nvPr/>
        </p:nvSpPr>
        <p:spPr bwMode="auto">
          <a:xfrm>
            <a:off x="6611938" y="315913"/>
            <a:ext cx="1768475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60" name="Rectangle 95"/>
          <p:cNvSpPr>
            <a:spLocks noChangeArrowheads="1"/>
          </p:cNvSpPr>
          <p:nvPr/>
        </p:nvSpPr>
        <p:spPr bwMode="auto">
          <a:xfrm>
            <a:off x="1143000" y="4724400"/>
            <a:ext cx="5541963" cy="1230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28600" indent="-228600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AutoNum type="arabicPeriod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600">
                <a:solidFill>
                  <a:srgbClr val="000000"/>
                </a:solidFill>
                <a:latin typeface="Comic Sans MS" pitchFamily="66" charset="0"/>
              </a:rPr>
              <a:t>Where is the location of the Middle East?</a:t>
            </a:r>
          </a:p>
          <a:p>
            <a:pPr marL="228600" indent="-228600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AutoNum type="arabicPeriod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600">
                <a:solidFill>
                  <a:srgbClr val="000000"/>
                </a:solidFill>
                <a:latin typeface="Comic Sans MS" pitchFamily="66" charset="0"/>
              </a:rPr>
              <a:t>How do the resources in the Middle East define this region?</a:t>
            </a:r>
          </a:p>
          <a:p>
            <a:pPr marL="228600" indent="-228600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AutoNum type="arabicPeriod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600">
                <a:solidFill>
                  <a:srgbClr val="000000"/>
                </a:solidFill>
                <a:latin typeface="Comic Sans MS" pitchFamily="66" charset="0"/>
              </a:rPr>
              <a:t>How do the religions of the Middle East define this region?</a:t>
            </a:r>
          </a:p>
        </p:txBody>
      </p:sp>
      <p:sp>
        <p:nvSpPr>
          <p:cNvPr id="3161" name="Rectangle 97"/>
          <p:cNvSpPr>
            <a:spLocks noChangeArrowheads="1"/>
          </p:cNvSpPr>
          <p:nvPr/>
        </p:nvSpPr>
        <p:spPr bwMode="auto">
          <a:xfrm>
            <a:off x="6970713" y="153988"/>
            <a:ext cx="82550" cy="168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2" name="Rectangle 108"/>
          <p:cNvSpPr>
            <a:spLocks noChangeArrowheads="1"/>
          </p:cNvSpPr>
          <p:nvPr/>
        </p:nvSpPr>
        <p:spPr bwMode="auto">
          <a:xfrm>
            <a:off x="7210425" y="5029200"/>
            <a:ext cx="649288" cy="30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000">
                <a:solidFill>
                  <a:srgbClr val="000000"/>
                </a:solidFill>
                <a:latin typeface="Comic Sans MS" pitchFamily="66" charset="0"/>
              </a:rPr>
              <a:t>contrasting</a:t>
            </a:r>
          </a:p>
          <a:p>
            <a:pPr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000">
                <a:solidFill>
                  <a:srgbClr val="000000"/>
                </a:solidFill>
                <a:latin typeface="Comic Sans MS" pitchFamily="66" charset="0"/>
              </a:rPr>
              <a:t>identifying</a:t>
            </a:r>
          </a:p>
        </p:txBody>
      </p:sp>
      <p:sp>
        <p:nvSpPr>
          <p:cNvPr id="3163" name="Rectangle 109"/>
          <p:cNvSpPr>
            <a:spLocks noChangeArrowheads="1"/>
          </p:cNvSpPr>
          <p:nvPr/>
        </p:nvSpPr>
        <p:spPr bwMode="auto">
          <a:xfrm>
            <a:off x="1219200" y="838200"/>
            <a:ext cx="954088" cy="184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200">
                <a:solidFill>
                  <a:srgbClr val="000000"/>
                </a:solidFill>
                <a:latin typeface="Comic Sans MS" pitchFamily="66" charset="0"/>
              </a:rPr>
              <a:t>Europe</a:t>
            </a:r>
          </a:p>
        </p:txBody>
      </p:sp>
      <p:sp>
        <p:nvSpPr>
          <p:cNvPr id="3164" name="Rectangle 110"/>
          <p:cNvSpPr>
            <a:spLocks noChangeArrowheads="1"/>
          </p:cNvSpPr>
          <p:nvPr/>
        </p:nvSpPr>
        <p:spPr bwMode="auto">
          <a:xfrm>
            <a:off x="6629400" y="762000"/>
            <a:ext cx="1600200" cy="554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200">
                <a:solidFill>
                  <a:srgbClr val="000000"/>
                </a:solidFill>
                <a:latin typeface="Comic Sans MS" pitchFamily="66" charset="0"/>
              </a:rPr>
              <a:t>Africa- </a:t>
            </a:r>
          </a:p>
          <a:p>
            <a:pPr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200">
                <a:solidFill>
                  <a:srgbClr val="000000"/>
                </a:solidFill>
                <a:latin typeface="Comic Sans MS" pitchFamily="66" charset="0"/>
              </a:rPr>
              <a:t>South of the Sahara</a:t>
            </a:r>
          </a:p>
          <a:p>
            <a:pPr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GB" sz="12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165" name="Rectangle 111"/>
          <p:cNvSpPr>
            <a:spLocks noChangeArrowheads="1"/>
          </p:cNvSpPr>
          <p:nvPr/>
        </p:nvSpPr>
        <p:spPr bwMode="auto">
          <a:xfrm>
            <a:off x="4114800" y="381000"/>
            <a:ext cx="566738" cy="184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200" b="1">
                <a:solidFill>
                  <a:srgbClr val="000000"/>
                </a:solidFill>
                <a:latin typeface="Comic Sans MS" pitchFamily="66" charset="0"/>
              </a:rPr>
              <a:t>Conflict</a:t>
            </a:r>
          </a:p>
        </p:txBody>
      </p:sp>
      <p:grpSp>
        <p:nvGrpSpPr>
          <p:cNvPr id="3" name="Group 112"/>
          <p:cNvGrpSpPr>
            <a:grpSpLocks/>
          </p:cNvGrpSpPr>
          <p:nvPr/>
        </p:nvGrpSpPr>
        <p:grpSpPr bwMode="auto">
          <a:xfrm>
            <a:off x="2203450" y="468313"/>
            <a:ext cx="1631950" cy="85725"/>
            <a:chOff x="1388" y="295"/>
            <a:chExt cx="1028" cy="54"/>
          </a:xfrm>
        </p:grpSpPr>
        <p:sp>
          <p:nvSpPr>
            <p:cNvPr id="3193" name="Freeform 113"/>
            <p:cNvSpPr>
              <a:spLocks noChangeArrowheads="1"/>
            </p:cNvSpPr>
            <p:nvPr/>
          </p:nvSpPr>
          <p:spPr bwMode="auto">
            <a:xfrm>
              <a:off x="1388" y="295"/>
              <a:ext cx="117" cy="55"/>
            </a:xfrm>
            <a:custGeom>
              <a:avLst/>
              <a:gdLst>
                <a:gd name="T0" fmla="*/ 0 w 117"/>
                <a:gd name="T1" fmla="*/ 28 h 55"/>
                <a:gd name="T2" fmla="*/ 117 w 117"/>
                <a:gd name="T3" fmla="*/ 0 h 55"/>
                <a:gd name="T4" fmla="*/ 117 w 117"/>
                <a:gd name="T5" fmla="*/ 28 h 55"/>
                <a:gd name="T6" fmla="*/ 117 w 117"/>
                <a:gd name="T7" fmla="*/ 55 h 55"/>
                <a:gd name="T8" fmla="*/ 0 w 117"/>
                <a:gd name="T9" fmla="*/ 28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55"/>
                <a:gd name="T17" fmla="*/ 117 w 117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55">
                  <a:moveTo>
                    <a:pt x="0" y="28"/>
                  </a:moveTo>
                  <a:lnTo>
                    <a:pt x="117" y="0"/>
                  </a:lnTo>
                  <a:lnTo>
                    <a:pt x="117" y="28"/>
                  </a:lnTo>
                  <a:lnTo>
                    <a:pt x="117" y="55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94" name="Line 114"/>
            <p:cNvSpPr>
              <a:spLocks noChangeShapeType="1"/>
            </p:cNvSpPr>
            <p:nvPr/>
          </p:nvSpPr>
          <p:spPr bwMode="auto">
            <a:xfrm flipH="1">
              <a:off x="1493" y="316"/>
              <a:ext cx="925" cy="1"/>
            </a:xfrm>
            <a:prstGeom prst="line">
              <a:avLst/>
            </a:prstGeom>
            <a:noFill/>
            <a:ln w="2232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67" name="Rectangle 115"/>
          <p:cNvSpPr>
            <a:spLocks noChangeArrowheads="1"/>
          </p:cNvSpPr>
          <p:nvPr/>
        </p:nvSpPr>
        <p:spPr bwMode="auto">
          <a:xfrm>
            <a:off x="6600825" y="469900"/>
            <a:ext cx="93663" cy="182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68" name="Rectangle 116"/>
          <p:cNvSpPr>
            <a:spLocks noChangeArrowheads="1"/>
          </p:cNvSpPr>
          <p:nvPr/>
        </p:nvSpPr>
        <p:spPr bwMode="auto">
          <a:xfrm>
            <a:off x="7132638" y="4724400"/>
            <a:ext cx="606425" cy="307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000">
                <a:solidFill>
                  <a:srgbClr val="000000"/>
                </a:solidFill>
                <a:latin typeface="Comic Sans MS" pitchFamily="66" charset="0"/>
              </a:rPr>
              <a:t>analyzing/</a:t>
            </a:r>
          </a:p>
          <a:p>
            <a:pPr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000">
                <a:solidFill>
                  <a:srgbClr val="000000"/>
                </a:solidFill>
                <a:latin typeface="Comic Sans MS" pitchFamily="66" charset="0"/>
              </a:rPr>
              <a:t>comparing</a:t>
            </a:r>
          </a:p>
        </p:txBody>
      </p:sp>
      <p:sp>
        <p:nvSpPr>
          <p:cNvPr id="3169" name="Line 117"/>
          <p:cNvSpPr>
            <a:spLocks noChangeShapeType="1"/>
          </p:cNvSpPr>
          <p:nvPr/>
        </p:nvSpPr>
        <p:spPr bwMode="auto">
          <a:xfrm>
            <a:off x="2778125" y="347663"/>
            <a:ext cx="1588" cy="288925"/>
          </a:xfrm>
          <a:prstGeom prst="line">
            <a:avLst/>
          </a:prstGeom>
          <a:noFill/>
          <a:ln w="9360">
            <a:solidFill>
              <a:srgbClr val="111718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0" name="Line 118"/>
          <p:cNvSpPr>
            <a:spLocks noChangeShapeType="1"/>
          </p:cNvSpPr>
          <p:nvPr/>
        </p:nvSpPr>
        <p:spPr bwMode="auto">
          <a:xfrm>
            <a:off x="6457950" y="347663"/>
            <a:ext cx="1588" cy="334962"/>
          </a:xfrm>
          <a:prstGeom prst="line">
            <a:avLst/>
          </a:prstGeom>
          <a:noFill/>
          <a:ln w="9360">
            <a:solidFill>
              <a:srgbClr val="111718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1" name="Line 122"/>
          <p:cNvSpPr>
            <a:spLocks noChangeShapeType="1"/>
          </p:cNvSpPr>
          <p:nvPr/>
        </p:nvSpPr>
        <p:spPr bwMode="auto">
          <a:xfrm>
            <a:off x="746125" y="1370013"/>
            <a:ext cx="1636713" cy="1587"/>
          </a:xfrm>
          <a:prstGeom prst="line">
            <a:avLst/>
          </a:prstGeom>
          <a:noFill/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2" name="Rectangle 123"/>
          <p:cNvSpPr>
            <a:spLocks noChangeArrowheads="1"/>
          </p:cNvSpPr>
          <p:nvPr/>
        </p:nvSpPr>
        <p:spPr bwMode="auto">
          <a:xfrm>
            <a:off x="7045325" y="5334000"/>
            <a:ext cx="715963" cy="15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000">
                <a:solidFill>
                  <a:srgbClr val="000000"/>
                </a:solidFill>
                <a:latin typeface="Comic Sans MS" pitchFamily="66" charset="0"/>
              </a:rPr>
              <a:t>categorizing</a:t>
            </a:r>
          </a:p>
        </p:txBody>
      </p:sp>
      <p:sp>
        <p:nvSpPr>
          <p:cNvPr id="3173" name="Rectangle 124"/>
          <p:cNvSpPr>
            <a:spLocks noChangeArrowheads="1"/>
          </p:cNvSpPr>
          <p:nvPr/>
        </p:nvSpPr>
        <p:spPr bwMode="auto">
          <a:xfrm>
            <a:off x="6994525" y="5715000"/>
            <a:ext cx="773113" cy="15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000">
                <a:solidFill>
                  <a:srgbClr val="000000"/>
                </a:solidFill>
                <a:latin typeface="Comic Sans MS" pitchFamily="66" charset="0"/>
              </a:rPr>
              <a:t>cause/effect</a:t>
            </a:r>
          </a:p>
        </p:txBody>
      </p:sp>
      <p:sp>
        <p:nvSpPr>
          <p:cNvPr id="3174" name="Text Box 125"/>
          <p:cNvSpPr txBox="1">
            <a:spLocks noChangeArrowheads="1"/>
          </p:cNvSpPr>
          <p:nvPr/>
        </p:nvSpPr>
        <p:spPr bwMode="auto">
          <a:xfrm>
            <a:off x="2362200" y="2971800"/>
            <a:ext cx="846138" cy="838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1000">
              <a:solidFill>
                <a:srgbClr val="111718"/>
              </a:solidFill>
            </a:endParaRPr>
          </a:p>
        </p:txBody>
      </p:sp>
      <p:sp>
        <p:nvSpPr>
          <p:cNvPr id="3175" name="TextBox 132"/>
          <p:cNvSpPr txBox="1">
            <a:spLocks noChangeArrowheads="1"/>
          </p:cNvSpPr>
          <p:nvPr/>
        </p:nvSpPr>
        <p:spPr bwMode="auto">
          <a:xfrm>
            <a:off x="6705600" y="152400"/>
            <a:ext cx="1676400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Six Weeks 4</a:t>
            </a:r>
          </a:p>
        </p:txBody>
      </p:sp>
      <p:sp>
        <p:nvSpPr>
          <p:cNvPr id="3176" name="Oval 13"/>
          <p:cNvSpPr>
            <a:spLocks noChangeArrowheads="1"/>
          </p:cNvSpPr>
          <p:nvPr/>
        </p:nvSpPr>
        <p:spPr bwMode="auto">
          <a:xfrm>
            <a:off x="2438400" y="3276600"/>
            <a:ext cx="2438400" cy="838200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b="1">
                <a:solidFill>
                  <a:schemeClr val="tx1"/>
                </a:solidFill>
              </a:rPr>
              <a:t>A History of</a:t>
            </a:r>
          </a:p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b="1">
                <a:solidFill>
                  <a:schemeClr val="tx1"/>
                </a:solidFill>
              </a:rPr>
              <a:t> Changing Boundaries</a:t>
            </a:r>
          </a:p>
        </p:txBody>
      </p:sp>
      <p:sp>
        <p:nvSpPr>
          <p:cNvPr id="3177" name="Oval 13"/>
          <p:cNvSpPr>
            <a:spLocks noChangeArrowheads="1"/>
          </p:cNvSpPr>
          <p:nvPr/>
        </p:nvSpPr>
        <p:spPr bwMode="auto">
          <a:xfrm>
            <a:off x="4724400" y="3810000"/>
            <a:ext cx="2057400" cy="796925"/>
          </a:xfrm>
          <a:prstGeom prst="ellipse">
            <a:avLst/>
          </a:prstGeom>
          <a:solidFill>
            <a:srgbClr val="FFFFFF"/>
          </a:solidFill>
          <a:ln w="111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b="1">
                <a:solidFill>
                  <a:schemeClr val="tx1"/>
                </a:solidFill>
              </a:rPr>
              <a:t>Geography </a:t>
            </a:r>
          </a:p>
          <a:p>
            <a:pPr algn="ct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800" b="1">
                <a:solidFill>
                  <a:schemeClr val="tx1"/>
                </a:solidFill>
              </a:rPr>
              <a:t>and Economics</a:t>
            </a:r>
          </a:p>
        </p:txBody>
      </p:sp>
      <p:sp>
        <p:nvSpPr>
          <p:cNvPr id="3178" name="TextBox 110"/>
          <p:cNvSpPr txBox="1">
            <a:spLocks noChangeArrowheads="1"/>
          </p:cNvSpPr>
          <p:nvPr/>
        </p:nvSpPr>
        <p:spPr bwMode="auto">
          <a:xfrm>
            <a:off x="2514600" y="1447800"/>
            <a:ext cx="137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1">
                <a:solidFill>
                  <a:schemeClr val="tx1"/>
                </a:solidFill>
              </a:rPr>
              <a:t>Physical Geography</a:t>
            </a:r>
          </a:p>
        </p:txBody>
      </p:sp>
      <p:sp>
        <p:nvSpPr>
          <p:cNvPr id="3179" name="TextBox 111"/>
          <p:cNvSpPr txBox="1">
            <a:spLocks noChangeArrowheads="1"/>
          </p:cNvSpPr>
          <p:nvPr/>
        </p:nvSpPr>
        <p:spPr bwMode="auto">
          <a:xfrm>
            <a:off x="2514600" y="2438400"/>
            <a:ext cx="12954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1">
                <a:solidFill>
                  <a:schemeClr val="tx1"/>
                </a:solidFill>
              </a:rPr>
              <a:t>Modern</a:t>
            </a:r>
          </a:p>
          <a:p>
            <a:pPr algn="ctr"/>
            <a:r>
              <a:rPr lang="en-US" sz="1800" b="1">
                <a:solidFill>
                  <a:schemeClr val="tx1"/>
                </a:solidFill>
              </a:rPr>
              <a:t>Middle  East</a:t>
            </a:r>
          </a:p>
          <a:p>
            <a:pPr algn="ctr"/>
            <a:endParaRPr lang="en-US" sz="1800" b="1">
              <a:solidFill>
                <a:schemeClr val="tx1"/>
              </a:solidFill>
            </a:endParaRPr>
          </a:p>
        </p:txBody>
      </p:sp>
      <p:cxnSp>
        <p:nvCxnSpPr>
          <p:cNvPr id="3180" name="Straight Connector 113"/>
          <p:cNvCxnSpPr>
            <a:cxnSpLocks noChangeShapeType="1"/>
            <a:stCxn id="3081" idx="1"/>
          </p:cNvCxnSpPr>
          <p:nvPr/>
        </p:nvCxnSpPr>
        <p:spPr bwMode="auto">
          <a:xfrm flipH="1" flipV="1">
            <a:off x="4343400" y="1524000"/>
            <a:ext cx="354013" cy="904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81" name="Straight Connector 115"/>
          <p:cNvCxnSpPr>
            <a:cxnSpLocks noChangeShapeType="1"/>
          </p:cNvCxnSpPr>
          <p:nvPr/>
        </p:nvCxnSpPr>
        <p:spPr bwMode="auto">
          <a:xfrm flipH="1">
            <a:off x="3886200" y="1524000"/>
            <a:ext cx="2286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182" name="TextBox 118"/>
          <p:cNvSpPr txBox="1">
            <a:spLocks noChangeArrowheads="1"/>
          </p:cNvSpPr>
          <p:nvPr/>
        </p:nvSpPr>
        <p:spPr bwMode="auto">
          <a:xfrm>
            <a:off x="6248400" y="20574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by</a:t>
            </a:r>
          </a:p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explaining</a:t>
            </a:r>
          </a:p>
        </p:txBody>
      </p:sp>
      <p:cxnSp>
        <p:nvCxnSpPr>
          <p:cNvPr id="3183" name="Straight Connector 120"/>
          <p:cNvCxnSpPr>
            <a:cxnSpLocks noChangeShapeType="1"/>
            <a:endCxn id="3177" idx="0"/>
          </p:cNvCxnSpPr>
          <p:nvPr/>
        </p:nvCxnSpPr>
        <p:spPr bwMode="auto">
          <a:xfrm>
            <a:off x="5715000" y="3200400"/>
            <a:ext cx="38100" cy="609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84" name="Straight Connector 122"/>
          <p:cNvCxnSpPr>
            <a:cxnSpLocks noChangeShapeType="1"/>
          </p:cNvCxnSpPr>
          <p:nvPr/>
        </p:nvCxnSpPr>
        <p:spPr bwMode="auto">
          <a:xfrm flipV="1">
            <a:off x="5638800" y="2590800"/>
            <a:ext cx="0" cy="228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85" name="Straight Connector 125"/>
          <p:cNvCxnSpPr>
            <a:cxnSpLocks noChangeShapeType="1"/>
            <a:stCxn id="3092" idx="0"/>
          </p:cNvCxnSpPr>
          <p:nvPr/>
        </p:nvCxnSpPr>
        <p:spPr bwMode="auto">
          <a:xfrm flipH="1" flipV="1">
            <a:off x="6019800" y="2590800"/>
            <a:ext cx="185738" cy="228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86" name="Straight Connector 127"/>
          <p:cNvCxnSpPr>
            <a:cxnSpLocks noChangeShapeType="1"/>
            <a:endCxn id="3094" idx="1"/>
          </p:cNvCxnSpPr>
          <p:nvPr/>
        </p:nvCxnSpPr>
        <p:spPr bwMode="auto">
          <a:xfrm flipV="1">
            <a:off x="3962400" y="2500313"/>
            <a:ext cx="76200" cy="142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87" name="Straight Connector 129"/>
          <p:cNvCxnSpPr>
            <a:cxnSpLocks noChangeShapeType="1"/>
            <a:stCxn id="3094" idx="0"/>
          </p:cNvCxnSpPr>
          <p:nvPr/>
        </p:nvCxnSpPr>
        <p:spPr bwMode="auto">
          <a:xfrm flipV="1">
            <a:off x="4308475" y="2209800"/>
            <a:ext cx="187325" cy="1524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88" name="Straight Connector 132"/>
          <p:cNvCxnSpPr>
            <a:cxnSpLocks noChangeShapeType="1"/>
            <a:stCxn id="3090" idx="0"/>
          </p:cNvCxnSpPr>
          <p:nvPr/>
        </p:nvCxnSpPr>
        <p:spPr bwMode="auto">
          <a:xfrm flipV="1">
            <a:off x="4706938" y="2514600"/>
            <a:ext cx="246062" cy="457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89" name="Straight Connector 134"/>
          <p:cNvCxnSpPr>
            <a:cxnSpLocks noChangeShapeType="1"/>
            <a:stCxn id="3176" idx="7"/>
          </p:cNvCxnSpPr>
          <p:nvPr/>
        </p:nvCxnSpPr>
        <p:spPr bwMode="auto">
          <a:xfrm flipV="1">
            <a:off x="4519613" y="3276600"/>
            <a:ext cx="52387" cy="1222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190" name="TextBox 135"/>
          <p:cNvSpPr txBox="1">
            <a:spLocks noChangeArrowheads="1"/>
          </p:cNvSpPr>
          <p:nvPr/>
        </p:nvSpPr>
        <p:spPr bwMode="auto">
          <a:xfrm>
            <a:off x="6172200" y="1371600"/>
            <a:ext cx="76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by</a:t>
            </a:r>
          </a:p>
          <a:p>
            <a:pPr algn="ctr">
              <a:lnSpc>
                <a:spcPct val="100000"/>
              </a:lnSpc>
              <a:buClr>
                <a:srgbClr val="000000"/>
              </a:buClr>
              <a:buFont typeface="Comic Sans MS" pitchFamily="6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900">
                <a:solidFill>
                  <a:srgbClr val="000000"/>
                </a:solidFill>
                <a:latin typeface="Comic Sans MS" pitchFamily="66" charset="0"/>
              </a:rPr>
              <a:t>explaining</a:t>
            </a:r>
          </a:p>
        </p:txBody>
      </p:sp>
      <p:cxnSp>
        <p:nvCxnSpPr>
          <p:cNvPr id="3191" name="Straight Connector 137"/>
          <p:cNvCxnSpPr>
            <a:cxnSpLocks noChangeShapeType="1"/>
            <a:stCxn id="3190" idx="3"/>
          </p:cNvCxnSpPr>
          <p:nvPr/>
        </p:nvCxnSpPr>
        <p:spPr bwMode="auto">
          <a:xfrm flipH="1" flipV="1">
            <a:off x="6705600" y="1524000"/>
            <a:ext cx="228600" cy="317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92" name="Straight Connector 139"/>
          <p:cNvCxnSpPr>
            <a:cxnSpLocks noChangeShapeType="1"/>
            <a:endCxn id="3081" idx="7"/>
          </p:cNvCxnSpPr>
          <p:nvPr/>
        </p:nvCxnSpPr>
        <p:spPr bwMode="auto">
          <a:xfrm flipH="1">
            <a:off x="6172200" y="1524000"/>
            <a:ext cx="228600" cy="904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215</Words>
  <Application>Microsoft Office PowerPoint</Application>
  <PresentationFormat>On-screen Show (4:3)</PresentationFormat>
  <Paragraphs>101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Times</vt:lpstr>
      <vt:lpstr>Arial</vt:lpstr>
      <vt:lpstr>Calibri</vt:lpstr>
      <vt:lpstr>Times New Roman</vt:lpstr>
      <vt:lpstr>Comic Sans MS</vt:lpstr>
      <vt:lpstr>Office Theme</vt:lpstr>
      <vt:lpstr>Slide 1</vt:lpstr>
      <vt:lpstr>Slide 2</vt:lpstr>
    </vt:vector>
  </TitlesOfParts>
  <Company>CRL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Julie Tollefson</dc:creator>
  <cp:lastModifiedBy>043delagarzal</cp:lastModifiedBy>
  <cp:revision>42</cp:revision>
  <dcterms:created xsi:type="dcterms:W3CDTF">1999-09-27T15:04:48Z</dcterms:created>
  <dcterms:modified xsi:type="dcterms:W3CDTF">2011-12-08T16:54:46Z</dcterms:modified>
</cp:coreProperties>
</file>